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4"/>
  </p:notesMasterIdLst>
  <p:handoutMasterIdLst>
    <p:handoutMasterId r:id="rId15"/>
  </p:handoutMasterIdLst>
  <p:sldIdLst>
    <p:sldId id="411" r:id="rId5"/>
    <p:sldId id="391" r:id="rId6"/>
    <p:sldId id="407" r:id="rId7"/>
    <p:sldId id="403" r:id="rId8"/>
    <p:sldId id="382" r:id="rId9"/>
    <p:sldId id="414" r:id="rId10"/>
    <p:sldId id="416" r:id="rId11"/>
    <p:sldId id="417" r:id="rId12"/>
    <p:sldId id="412" r:id="rId13"/>
  </p:sldIdLst>
  <p:sldSz cx="9144000" cy="5143500" type="screen16x9"/>
  <p:notesSz cx="6797675" cy="9926638"/>
  <p:defaultTextStyle>
    <a:defPPr>
      <a:defRPr lang="ru-RU"/>
    </a:defPPr>
    <a:lvl1pPr marL="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9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A1DA"/>
    <a:srgbClr val="EEECE1"/>
    <a:srgbClr val="FFFFFF"/>
    <a:srgbClr val="CCECFF"/>
    <a:srgbClr val="79B3DD"/>
    <a:srgbClr val="79B380"/>
    <a:srgbClr val="A5E2B1"/>
    <a:srgbClr val="ED5980"/>
    <a:srgbClr val="D83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81022" autoAdjust="0"/>
  </p:normalViewPr>
  <p:slideViewPr>
    <p:cSldViewPr>
      <p:cViewPr>
        <p:scale>
          <a:sx n="110" d="100"/>
          <a:sy n="110" d="100"/>
        </p:scale>
        <p:origin x="-1128" y="-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1800-app005\anthill\RiUN\2016\&#1044;&#1086;&#1088;&#1086;&#1078;&#1085;&#1072;&#1103;%20&#1082;&#1072;&#1088;&#1090;&#1072;_&#1056;&#1077;&#1081;&#1090;&#1080;&#1085;&#1075;\&#1044;&#1054;&#1050;&#1051;&#1040;&#1044;%2004022016\&#1058;&#1072;&#1073;&#1083;&#1080;&#1094;&#1072;-&#1101;&#1083;&#1077;&#1082;&#1090;&#1088;&#1086;&#1085;&#1085;&#1072;&#1103;%20&#1088;&#1077;&#1075;&#1080;&#1089;&#1090;&#1088;&#1072;&#1094;&#1080;&#110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70C0"/>
                </a:solidFill>
              </a:defRPr>
            </a:pPr>
            <a:r>
              <a:rPr lang="ru-RU" sz="2400" b="1" dirty="0">
                <a:solidFill>
                  <a:srgbClr val="0070C0"/>
                </a:solidFill>
              </a:rPr>
              <a:t>Всего создано </a:t>
            </a:r>
            <a:r>
              <a:rPr lang="ru-RU" sz="2400" b="1" dirty="0" smtClean="0">
                <a:solidFill>
                  <a:srgbClr val="0070C0"/>
                </a:solidFill>
              </a:rPr>
              <a:t>за полугодие 2017 и 2018</a:t>
            </a:r>
          </a:p>
        </c:rich>
      </c:tx>
      <c:layout>
        <c:manualLayout>
          <c:xMode val="edge"/>
          <c:yMode val="edge"/>
          <c:x val="0.29286384687426054"/>
          <c:y val="7.712532865907098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565436214689535"/>
          <c:y val="0.19735333696784835"/>
          <c:w val="0.87516672022239883"/>
          <c:h val="0.653262851346035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Всего создано ЮЛ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3206077397500762E-3"/>
                  <c:y val="0.245398773006134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830091585360974E-3"/>
                  <c:y val="0.287467134092900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Лист2!$C$4:$C$5</c:f>
              <c:strCache>
                <c:ptCount val="2"/>
                <c:pt idx="0">
                  <c:v>2014 год</c:v>
                </c:pt>
                <c:pt idx="1">
                  <c:v>2015 год </c:v>
                </c:pt>
              </c:strCache>
            </c:strRef>
          </c:cat>
          <c:val>
            <c:numRef>
              <c:f>Лист2!$D$4:$D$5</c:f>
              <c:numCache>
                <c:formatCode>General</c:formatCode>
                <c:ptCount val="2"/>
                <c:pt idx="0">
                  <c:v>4056</c:v>
                </c:pt>
                <c:pt idx="1">
                  <c:v>5696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272384"/>
        <c:axId val="118273920"/>
        <c:axId val="0"/>
      </c:bar3DChart>
      <c:catAx>
        <c:axId val="118272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8273920"/>
        <c:crosses val="autoZero"/>
        <c:auto val="1"/>
        <c:lblAlgn val="ctr"/>
        <c:lblOffset val="100"/>
        <c:noMultiLvlLbl val="0"/>
      </c:catAx>
      <c:valAx>
        <c:axId val="1182739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18272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0.36469</cdr:x>
      <cdr:y>0.25804</cdr:y>
    </cdr:from>
    <cdr:to>
      <cdr:x>0.63697</cdr:x>
      <cdr:y>0.39718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157387" y="934789"/>
          <a:ext cx="864096" cy="50405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0.31302</cdr:x>
      <cdr:y>0.21828</cdr:y>
    </cdr:from>
    <cdr:to>
      <cdr:x>0.69191</cdr:x>
      <cdr:y>0.53033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65499" y="790773"/>
          <a:ext cx="2621171" cy="1130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FF0000"/>
              </a:solidFill>
            </a:rPr>
            <a:t>         </a:t>
          </a:r>
          <a:r>
            <a:rPr lang="ru-RU" sz="1600" b="1" dirty="0" smtClean="0">
              <a:solidFill>
                <a:srgbClr val="FF0000"/>
              </a:solidFill>
            </a:rPr>
            <a:t>     </a:t>
          </a:r>
          <a:r>
            <a:rPr lang="ru-RU" sz="2400" b="1" dirty="0" smtClean="0">
              <a:solidFill>
                <a:srgbClr val="FF0000"/>
              </a:solidFill>
            </a:rPr>
            <a:t>на 9%</a:t>
          </a:r>
          <a:endParaRPr lang="ru-RU" sz="2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873" cy="49665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01" y="2"/>
            <a:ext cx="2945873" cy="49665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8F8F9593-DA89-43FB-BC69-12B65BE816E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392"/>
            <a:ext cx="2945873" cy="49665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01" y="9428392"/>
            <a:ext cx="2945873" cy="49665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E875BD2-8E18-454B-A673-FA075FE48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625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7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BCF4E44-0E7B-49D1-8537-FCE41C60FB3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91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91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829B94F-C683-4798-B1A1-A41005C99C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68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19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6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2305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02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2305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02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2305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02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C4EA-943F-40AA-98E6-0917744925EE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27E9-090A-49F5-8017-20CE17AD5F81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05C-A281-43E4-BF8C-F02868238BEC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1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3"/>
            <a:ext cx="7320689" cy="3621940"/>
          </a:xfrm>
        </p:spPr>
        <p:txBody>
          <a:bodyPr/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47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BDCA9D7-F334-4023-A2A5-59D7C1280C60}" type="datetime1">
              <a:rPr lang="ru-RU" smtClean="0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2BFA-5CB4-4EE1-89B4-F77FA6A5E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022958"/>
            <a:ext cx="8482012" cy="3614071"/>
          </a:xfrm>
        </p:spPr>
        <p:txBody>
          <a:bodyPr lIns="0" tIns="0" rIns="0" bIns="0"/>
          <a:lstStyle>
            <a:lvl1pPr marL="175659" indent="-175659"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59222" indent="-18357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34888" indent="-175659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18458" indent="-18357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894117" indent="-175659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501" y="4742261"/>
            <a:ext cx="2133600" cy="273844"/>
          </a:xfrm>
        </p:spPr>
        <p:txBody>
          <a:bodyPr rIns="0"/>
          <a:lstStyle>
            <a:lvl1pPr>
              <a:defRPr sz="1600" i="0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4699C9-F306-4DB7-952E-5D8CCEE87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C7D4CF9-23D5-4D97-AB85-0B257D363131}" type="datetime1">
              <a:rPr lang="ru-RU" smtClean="0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562F-812B-4389-B0D5-D4A736254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359F00E-5F65-4AD1-BD4E-FD8224E6A430}" type="datetime1">
              <a:rPr lang="ru-RU" smtClean="0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5326-B4D1-4F15-A1DB-B5A5C03C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3" indent="0">
              <a:buNone/>
              <a:defRPr sz="2000" b="1"/>
            </a:lvl2pPr>
            <a:lvl3pPr marL="911524" indent="0">
              <a:buNone/>
              <a:defRPr sz="1800" b="1"/>
            </a:lvl3pPr>
            <a:lvl4pPr marL="1367288" indent="0">
              <a:buNone/>
              <a:defRPr sz="1600" b="1"/>
            </a:lvl4pPr>
            <a:lvl5pPr marL="1823049" indent="0">
              <a:buNone/>
              <a:defRPr sz="1600" b="1"/>
            </a:lvl5pPr>
            <a:lvl6pPr marL="2278808" indent="0">
              <a:buNone/>
              <a:defRPr sz="1600" b="1"/>
            </a:lvl6pPr>
            <a:lvl7pPr marL="2734573" indent="0">
              <a:buNone/>
              <a:defRPr sz="1600" b="1"/>
            </a:lvl7pPr>
            <a:lvl8pPr marL="3190335" indent="0">
              <a:buNone/>
              <a:defRPr sz="1600" b="1"/>
            </a:lvl8pPr>
            <a:lvl9pPr marL="364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63" indent="0">
              <a:buNone/>
              <a:defRPr sz="2000" b="1"/>
            </a:lvl2pPr>
            <a:lvl3pPr marL="911524" indent="0">
              <a:buNone/>
              <a:defRPr sz="1800" b="1"/>
            </a:lvl3pPr>
            <a:lvl4pPr marL="1367288" indent="0">
              <a:buNone/>
              <a:defRPr sz="1600" b="1"/>
            </a:lvl4pPr>
            <a:lvl5pPr marL="1823049" indent="0">
              <a:buNone/>
              <a:defRPr sz="1600" b="1"/>
            </a:lvl5pPr>
            <a:lvl6pPr marL="2278808" indent="0">
              <a:buNone/>
              <a:defRPr sz="1600" b="1"/>
            </a:lvl6pPr>
            <a:lvl7pPr marL="2734573" indent="0">
              <a:buNone/>
              <a:defRPr sz="1600" b="1"/>
            </a:lvl7pPr>
            <a:lvl8pPr marL="3190335" indent="0">
              <a:buNone/>
              <a:defRPr sz="1600" b="1"/>
            </a:lvl8pPr>
            <a:lvl9pPr marL="364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FFE4692-FA1E-4F36-A8FD-A5D341D920A8}" type="datetime1">
              <a:rPr lang="ru-RU" smtClean="0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D5F28-5B88-4F91-9884-C5DEAB038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D703A28-E9EA-4AAA-A48B-64D3C8C2A8E1}" type="datetime1">
              <a:rPr lang="ru-RU" smtClean="0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2B29-5541-44C2-A427-BA1E4B1BB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4B464FA-DC67-4B4C-B29C-8EA124AB5946}" type="datetime1">
              <a:rPr lang="ru-RU" smtClean="0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3BF9-4D09-4592-BBCE-32DB24B8D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3B3E-32F0-4F8F-87DA-6E4F02EB146C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763" indent="0">
              <a:buNone/>
              <a:defRPr sz="1200"/>
            </a:lvl2pPr>
            <a:lvl3pPr marL="911524" indent="0">
              <a:buNone/>
              <a:defRPr sz="1000"/>
            </a:lvl3pPr>
            <a:lvl4pPr marL="1367288" indent="0">
              <a:buNone/>
              <a:defRPr sz="900"/>
            </a:lvl4pPr>
            <a:lvl5pPr marL="1823049" indent="0">
              <a:buNone/>
              <a:defRPr sz="900"/>
            </a:lvl5pPr>
            <a:lvl6pPr marL="2278808" indent="0">
              <a:buNone/>
              <a:defRPr sz="900"/>
            </a:lvl6pPr>
            <a:lvl7pPr marL="2734573" indent="0">
              <a:buNone/>
              <a:defRPr sz="900"/>
            </a:lvl7pPr>
            <a:lvl8pPr marL="3190335" indent="0">
              <a:buNone/>
              <a:defRPr sz="900"/>
            </a:lvl8pPr>
            <a:lvl9pPr marL="364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1A5B4AA-2850-4AFA-ABDF-506FD73EB3C8}" type="datetime1">
              <a:rPr lang="ru-RU" smtClean="0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1BDB-429A-4DF0-B16C-656D33410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763" indent="0">
              <a:buNone/>
              <a:defRPr sz="2800"/>
            </a:lvl2pPr>
            <a:lvl3pPr marL="911524" indent="0">
              <a:buNone/>
              <a:defRPr sz="2400"/>
            </a:lvl3pPr>
            <a:lvl4pPr marL="1367288" indent="0">
              <a:buNone/>
              <a:defRPr sz="2000"/>
            </a:lvl4pPr>
            <a:lvl5pPr marL="1823049" indent="0">
              <a:buNone/>
              <a:defRPr sz="2000"/>
            </a:lvl5pPr>
            <a:lvl6pPr marL="2278808" indent="0">
              <a:buNone/>
              <a:defRPr sz="2000"/>
            </a:lvl6pPr>
            <a:lvl7pPr marL="2734573" indent="0">
              <a:buNone/>
              <a:defRPr sz="2000"/>
            </a:lvl7pPr>
            <a:lvl8pPr marL="3190335" indent="0">
              <a:buNone/>
              <a:defRPr sz="2000"/>
            </a:lvl8pPr>
            <a:lvl9pPr marL="364609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763" indent="0">
              <a:buNone/>
              <a:defRPr sz="1200"/>
            </a:lvl2pPr>
            <a:lvl3pPr marL="911524" indent="0">
              <a:buNone/>
              <a:defRPr sz="1000"/>
            </a:lvl3pPr>
            <a:lvl4pPr marL="1367288" indent="0">
              <a:buNone/>
              <a:defRPr sz="900"/>
            </a:lvl4pPr>
            <a:lvl5pPr marL="1823049" indent="0">
              <a:buNone/>
              <a:defRPr sz="900"/>
            </a:lvl5pPr>
            <a:lvl6pPr marL="2278808" indent="0">
              <a:buNone/>
              <a:defRPr sz="900"/>
            </a:lvl6pPr>
            <a:lvl7pPr marL="2734573" indent="0">
              <a:buNone/>
              <a:defRPr sz="900"/>
            </a:lvl7pPr>
            <a:lvl8pPr marL="3190335" indent="0">
              <a:buNone/>
              <a:defRPr sz="900"/>
            </a:lvl8pPr>
            <a:lvl9pPr marL="364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C3D34BD-2713-457F-B1A0-CCD5FBAB90B4}" type="datetime1">
              <a:rPr lang="ru-RU" smtClean="0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C5359-6810-444B-9C14-5C8D64252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39E37C5-CDEA-4D64-8F1D-E2EC79781AF8}" type="datetime1">
              <a:rPr lang="ru-RU" smtClean="0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342E-9F77-478F-9444-AA3EC883B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EF9B718-C61D-43D6-A0A5-1C4651F6A6C0}" type="datetime1">
              <a:rPr lang="ru-RU" smtClean="0"/>
              <a:pPr>
                <a:defRPr/>
              </a:pPr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lIns="91154" tIns="45577" rIns="91154" bIns="4557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65AF-81D3-4B2D-A9F0-DDD10DAE9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0"/>
            <a:ext cx="914264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2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3845478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50" tIns="35775" rIns="71550" bIns="35775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612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3"/>
            <a:ext cx="7320689" cy="3621940"/>
          </a:xfrm>
        </p:spPr>
        <p:txBody>
          <a:bodyPr/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C96F-DB5B-48C3-8429-01BF06D8209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7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643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3"/>
            <a:ext cx="7320689" cy="3621940"/>
          </a:xfrm>
        </p:spPr>
        <p:txBody>
          <a:bodyPr/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4474-2F6D-42C2-A7BD-8BA788EEAB4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12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1"/>
            <a:ext cx="7320689" cy="22548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624A-A5DB-4EAE-968B-942FB8B185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79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B7B0-F432-4118-A85B-CD87E558036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09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FDB7-D730-458C-9FEF-14A53534AF3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3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75CA-9FB7-43D7-B5B3-00B00AA6499E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C706-906F-4D6E-A9AB-3133E0D4B86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53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8"/>
            <a:ext cx="567428" cy="489188"/>
          </a:xfrm>
        </p:spPr>
        <p:txBody>
          <a:bodyPr/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3E5E393-2C38-4649-AF00-F7AFD82B0C5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24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7C9A-4729-4E9D-A7E1-72C99600F00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96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ACF7-68FD-4158-98D7-0B5002586E7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24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6729-07ED-4A7D-AE62-A70775B2728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81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0C81-1B7A-4075-8805-5F18D52BB34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74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0"/>
            <a:ext cx="914264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372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6242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C96F-DB5B-48C3-8429-01BF06D8209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20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4474-2F6D-42C2-A7BD-8BA788EEAB4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58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2572290"/>
            <a:ext cx="7320689" cy="22548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624A-A5DB-4EAE-968B-942FB8B185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592D-5913-4B86-892C-254F31415C7C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B7B0-F432-4118-A85B-CD87E558036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44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FDB7-D730-458C-9FEF-14A53534AF3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21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C706-906F-4D6E-A9AB-3133E0D4B86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77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8"/>
            <a:ext cx="567428" cy="489188"/>
          </a:xfrm>
        </p:spPr>
        <p:txBody>
          <a:bodyPr/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3E5E393-2C38-4649-AF00-F7AFD82B0C5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69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7C9A-4729-4E9D-A7E1-72C99600F00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56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ACF7-68FD-4158-98D7-0B5002586E7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03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6729-07ED-4A7D-AE62-A70775B2728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94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0C81-1B7A-4075-8805-5F18D52BB34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2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4" indent="0">
              <a:buNone/>
              <a:defRPr sz="1600" b="1"/>
            </a:lvl4pPr>
            <a:lvl5pPr marL="1828525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19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4" indent="0">
              <a:buNone/>
              <a:defRPr sz="1600" b="1"/>
            </a:lvl4pPr>
            <a:lvl5pPr marL="1828525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19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7C68-5E0A-4103-A10E-2DB78BA33A98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C6C0-B217-40E6-91B4-998C96532394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14A-8CC3-48E9-AA50-40AC5B4291F9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2" indent="0">
              <a:buNone/>
              <a:defRPr sz="1000"/>
            </a:lvl3pPr>
            <a:lvl4pPr marL="1371394" indent="0">
              <a:buNone/>
              <a:defRPr sz="900"/>
            </a:lvl4pPr>
            <a:lvl5pPr marL="1828525" indent="0">
              <a:buNone/>
              <a:defRPr sz="900"/>
            </a:lvl5pPr>
            <a:lvl6pPr marL="2285657" indent="0">
              <a:buNone/>
              <a:defRPr sz="900"/>
            </a:lvl6pPr>
            <a:lvl7pPr marL="2742788" indent="0">
              <a:buNone/>
              <a:defRPr sz="900"/>
            </a:lvl7pPr>
            <a:lvl8pPr marL="3199919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DE42-9ED5-4EE8-B766-F84EE1645C90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2" indent="0">
              <a:buNone/>
              <a:defRPr sz="2400"/>
            </a:lvl3pPr>
            <a:lvl4pPr marL="1371394" indent="0">
              <a:buNone/>
              <a:defRPr sz="2000"/>
            </a:lvl4pPr>
            <a:lvl5pPr marL="1828525" indent="0">
              <a:buNone/>
              <a:defRPr sz="2000"/>
            </a:lvl5pPr>
            <a:lvl6pPr marL="2285657" indent="0">
              <a:buNone/>
              <a:defRPr sz="2000"/>
            </a:lvl6pPr>
            <a:lvl7pPr marL="2742788" indent="0">
              <a:buNone/>
              <a:defRPr sz="2000"/>
            </a:lvl7pPr>
            <a:lvl8pPr marL="3199919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2" indent="0">
              <a:buNone/>
              <a:defRPr sz="1000"/>
            </a:lvl3pPr>
            <a:lvl4pPr marL="1371394" indent="0">
              <a:buNone/>
              <a:defRPr sz="900"/>
            </a:lvl4pPr>
            <a:lvl5pPr marL="1828525" indent="0">
              <a:buNone/>
              <a:defRPr sz="900"/>
            </a:lvl5pPr>
            <a:lvl6pPr marL="2285657" indent="0">
              <a:buNone/>
              <a:defRPr sz="900"/>
            </a:lvl6pPr>
            <a:lvl7pPr marL="2742788" indent="0">
              <a:buNone/>
              <a:defRPr sz="900"/>
            </a:lvl7pPr>
            <a:lvl8pPr marL="3199919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DE4C-251D-4B4B-B0FB-AAA0F4F16872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A032-EC07-47D2-BFEA-FA264FABDDB9}" type="datetime1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597DD-8134-4286-B5FD-0A940F38B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9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8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6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9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89" y="83345"/>
            <a:ext cx="8113712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77" rIns="0" bIns="455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748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4" tIns="45577" rIns="91154" bIns="45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54" tIns="45577" rIns="91154" bIns="455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030A62E-7A95-441E-AAA1-AC2A277A28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05829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1479" y="83346"/>
            <a:ext cx="1052513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092" y="831058"/>
            <a:ext cx="7418387" cy="41672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4" tIns="45577" rIns="91154" bIns="45577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831" name="Объект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17294"/>
            <a:ext cx="91440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86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576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152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67288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304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261" indent="-3412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664" indent="-2841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067" indent="-2269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611" indent="-2269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741" indent="-2269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691" indent="-227881" algn="l" defTabSz="911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452" indent="-227881" algn="l" defTabSz="911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216" indent="-227881" algn="l" defTabSz="911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978" indent="-227881" algn="l" defTabSz="9115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63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24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88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49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808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573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335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094" algn="l" defTabSz="9115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8" y="36716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7" tIns="40809" rIns="81617" bIns="408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8" y="1199755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7" tIns="40809" rIns="81617" bIns="40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4767701"/>
            <a:ext cx="2133962" cy="273211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 defTabSz="816174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8" y="4767701"/>
            <a:ext cx="2896867" cy="273211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 defTabSz="816174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205"/>
            <a:ext cx="620370" cy="474071"/>
          </a:xfrm>
          <a:prstGeom prst="rect">
            <a:avLst/>
          </a:prstGeom>
        </p:spPr>
        <p:txBody>
          <a:bodyPr vert="horz" lIns="81617" tIns="40809" rIns="81617" bIns="40809" rtlCol="0" anchor="ctr">
            <a:normAutofit/>
          </a:bodyPr>
          <a:lstStyle>
            <a:lvl1pPr algn="ctr" defTabSz="816174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09FA9-6083-48EF-895C-D19BB77BE3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7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816120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6120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6120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6120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6120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752" algn="l" defTabSz="816120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501" algn="l" defTabSz="816120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253" algn="l" defTabSz="816120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004" algn="l" defTabSz="816120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463" algn="l" defTabSz="816120" rtl="0" eaLnBrk="0" fontAlgn="base" hangingPunct="0">
        <a:spcBef>
          <a:spcPct val="20000"/>
        </a:spcBef>
        <a:spcAft>
          <a:spcPct val="0"/>
        </a:spcAft>
        <a:buFont typeface="+mj-lt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algn="l" defTabSz="81612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1978" algn="just" defTabSz="816120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algn="l" defTabSz="816120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36716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19975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4767700"/>
            <a:ext cx="2896867" cy="273211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09FA9-6083-48EF-895C-D19BB77BE3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2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505" algn="l" defTabSz="816242" rtl="0" eaLnBrk="0" fontAlgn="base" hangingPunct="0">
        <a:spcBef>
          <a:spcPct val="20000"/>
        </a:spcBef>
        <a:spcAft>
          <a:spcPct val="0"/>
        </a:spcAft>
        <a:buFont typeface="+mj-lt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algn="l" defTabSz="816242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2020" algn="just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54760" y="2522616"/>
            <a:ext cx="7703712" cy="97945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2500" dirty="0"/>
              <a:t>Вступительное слово заместителя руководителя </a:t>
            </a:r>
            <a:br>
              <a:rPr lang="ru-RU" altLang="ru-RU" sz="2500" dirty="0"/>
            </a:br>
            <a:r>
              <a:rPr lang="ru-RU" altLang="ru-RU" sz="2500" dirty="0"/>
              <a:t>Управления Федеральной налоговой службы по Удмуртской Республике </a:t>
            </a:r>
            <a:r>
              <a:rPr lang="ru-RU" altLang="ru-RU" sz="2500" dirty="0" smtClean="0"/>
              <a:t/>
            </a:r>
            <a:br>
              <a:rPr lang="ru-RU" altLang="ru-RU" sz="2500" dirty="0" smtClean="0"/>
            </a:br>
            <a:r>
              <a:rPr lang="ru-RU" altLang="ru-RU" sz="2500" dirty="0" smtClean="0"/>
              <a:t>Марка </a:t>
            </a:r>
            <a:r>
              <a:rPr lang="ru-RU" altLang="ru-RU" sz="2500" dirty="0"/>
              <a:t>Феликсовича </a:t>
            </a:r>
            <a:r>
              <a:rPr lang="ru-RU" altLang="ru-RU" sz="2500" dirty="0" err="1"/>
              <a:t>Каменщикова</a:t>
            </a:r>
            <a:endParaRPr lang="ru-RU" altLang="ru-RU" sz="2500" dirty="0"/>
          </a:p>
        </p:txBody>
      </p:sp>
    </p:spTree>
    <p:extLst>
      <p:ext uri="{BB962C8B-B14F-4D97-AF65-F5344CB8AC3E}">
        <p14:creationId xmlns:p14="http://schemas.microsoft.com/office/powerpoint/2010/main" val="8916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560840" cy="771550"/>
          </a:xfrm>
          <a:effectLst/>
        </p:spPr>
        <p:txBody>
          <a:bodyPr vert="horz" lIns="104290" tIns="52145" rIns="104290" bIns="52145" rtlCol="0" anchor="ctr">
            <a:noAutofit/>
          </a:bodyPr>
          <a:lstStyle/>
          <a:p>
            <a:pPr defTabSz="1042899"/>
            <a:r>
              <a:rPr lang="ru-RU" sz="2400" b="1" dirty="0">
                <a:solidFill>
                  <a:srgbClr val="376092"/>
                </a:solidFill>
                <a:latin typeface="Arial" pitchFamily="34" charset="0"/>
                <a:ea typeface="+mn-ea"/>
                <a:cs typeface="Arial" pitchFamily="34" charset="0"/>
              </a:rPr>
              <a:t>Создание Единого регистрационного центра на территории Удмуртской Республики</a:t>
            </a:r>
          </a:p>
        </p:txBody>
      </p:sp>
      <p:pic>
        <p:nvPicPr>
          <p:cNvPr id="1026" name="Picture 2" descr="E:\Карта_общ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15567"/>
            <a:ext cx="6534000" cy="3960000"/>
          </a:xfrm>
          <a:prstGeom prst="rect">
            <a:avLst/>
          </a:prstGeom>
          <a:noFill/>
        </p:spPr>
      </p:pic>
      <p:pic>
        <p:nvPicPr>
          <p:cNvPr id="2" name="Picture 3" descr="E:\Карта_общ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15567"/>
            <a:ext cx="6534000" cy="3960000"/>
          </a:xfrm>
          <a:prstGeom prst="rect">
            <a:avLst/>
          </a:prstGeom>
          <a:noFill/>
        </p:spPr>
      </p:pic>
      <p:pic>
        <p:nvPicPr>
          <p:cNvPr id="1030" name="Picture 6" descr="E:\Карта_общ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15567"/>
            <a:ext cx="6534000" cy="396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2804" y="3219823"/>
            <a:ext cx="2088232" cy="338540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первых ЕЦР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4841761"/>
            <a:ext cx="2133600" cy="273844"/>
          </a:xfrm>
        </p:spPr>
        <p:txBody>
          <a:bodyPr/>
          <a:lstStyle/>
          <a:p>
            <a:fld id="{47F597DD-8134-4286-B5FD-0A940F38BC87}" type="slidenum"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:\08_Отдел_регистрации\Ваганова\IMG_28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9" y="813502"/>
            <a:ext cx="771525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800-0~2\AppData\Local\Temp\notesE1EF34\slide_IMG_9793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13502"/>
            <a:ext cx="7790593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Темп роста количества вновь зарегистрированных юридических лиц </a:t>
            </a:r>
            <a:r>
              <a:rPr lang="ru-RU" sz="2400" b="1" dirty="0" smtClean="0">
                <a:solidFill>
                  <a:srgbClr val="0070C0"/>
                </a:solidFill>
              </a:rPr>
              <a:t>и индивидуальных предпринимателей в </a:t>
            </a:r>
            <a:r>
              <a:rPr lang="ru-RU" sz="2400" b="1" dirty="0">
                <a:solidFill>
                  <a:srgbClr val="0070C0"/>
                </a:solidFill>
              </a:rPr>
              <a:t>Удмуртской Республике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996525"/>
              </p:ext>
            </p:extLst>
          </p:nvPr>
        </p:nvGraphicFramePr>
        <p:xfrm>
          <a:off x="822325" y="1204913"/>
          <a:ext cx="6918027" cy="362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267496"/>
            <a:ext cx="843019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8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7821" y="215406"/>
            <a:ext cx="7560840" cy="505145"/>
          </a:xfrm>
          <a:prstGeom prst="rect">
            <a:avLst/>
          </a:prstGeom>
          <a:effectLst/>
        </p:spPr>
        <p:txBody>
          <a:bodyPr lIns="104290" tIns="52145" rIns="104290" bIns="521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42899">
              <a:defRPr/>
            </a:pPr>
            <a:r>
              <a:rPr lang="ru-RU" sz="3200" b="1" dirty="0">
                <a:solidFill>
                  <a:srgbClr val="376092"/>
                </a:solidFill>
                <a:latin typeface="Arial" pitchFamily="34" charset="0"/>
                <a:ea typeface="+mn-ea"/>
                <a:cs typeface="Arial" pitchFamily="34" charset="0"/>
              </a:rPr>
              <a:t>Сервисы на сайте ФНС России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09288"/>
              </p:ext>
            </p:extLst>
          </p:nvPr>
        </p:nvGraphicFramePr>
        <p:xfrm>
          <a:off x="179512" y="987575"/>
          <a:ext cx="8064896" cy="3915884"/>
        </p:xfrm>
        <a:graphic>
          <a:graphicData uri="http://schemas.openxmlformats.org/drawingml/2006/table">
            <a:tbl>
              <a:tblPr/>
              <a:tblGrid>
                <a:gridCol w="6192688"/>
                <a:gridCol w="1872208"/>
              </a:tblGrid>
              <a:tr h="373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сервиса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год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0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Риски бизнеса : Проверь себя и Контрагента</a:t>
                      </a:r>
                    </a:p>
                  </a:txBody>
                  <a:tcPr marL="90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147 401 847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7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/>
                        </a:rPr>
                        <a:t>Сведения о юридических лицах и индивидуальных предпринимателях, в отношении которых представлены документы для государственной регистрации, в том числе для государственной регистрации изменений, вносимых в учредительные документы юридического лица, и внесения изменений в сведения о юридическом лице, содержащиеся в ЕГРЮЛ</a:t>
                      </a:r>
                    </a:p>
                  </a:txBody>
                  <a:tcPr marL="90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75 232 369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</a:rPr>
                        <a:t>Узнай ИНН</a:t>
                      </a:r>
                    </a:p>
                  </a:txBody>
                  <a:tcPr marL="90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210 611 446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</a:rPr>
                        <a:t>Адреса, указанные при государственной регистрации в качестве места нахождения несколькими юридическими лицами</a:t>
                      </a:r>
                    </a:p>
                  </a:txBody>
                  <a:tcPr marL="90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1 729 038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5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</a:rPr>
                        <a:t>Сведения о лицах, в отношении которых факт невозможности участия (осуществления руководства) в организации установлен (подтвержден) в судебном порядке</a:t>
                      </a:r>
                    </a:p>
                  </a:txBody>
                  <a:tcPr marL="90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441 729 528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</a:rPr>
                        <a:t>Юридические лица, в состав исполнительных органов которых входят дисквалифицированные лица</a:t>
                      </a:r>
                    </a:p>
                  </a:txBody>
                  <a:tcPr marL="90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359 819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</a:rPr>
                        <a:t>Получение выписки из ЕГРЮЛ/ЕГРИП через интернет</a:t>
                      </a:r>
                    </a:p>
                  </a:txBody>
                  <a:tcPr marL="90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7 769 743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Подача электронных документов на государственную регистрацию юридических лиц и индивидуальных предпринимателей</a:t>
                      </a:r>
                    </a:p>
                  </a:txBody>
                  <a:tcPr marL="90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Подача заявления физического лица о постановке на учет</a:t>
                      </a:r>
                    </a:p>
                  </a:txBody>
                  <a:tcPr marL="90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161 940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Подача заявки на государственную регистрацию индивидуальных предпринимателей и юридических лиц</a:t>
                      </a:r>
                    </a:p>
                  </a:txBody>
                  <a:tcPr marL="90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231 650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20472" y="4155926"/>
            <a:ext cx="323528" cy="849908"/>
          </a:xfrm>
        </p:spPr>
        <p:txBody>
          <a:bodyPr/>
          <a:lstStyle/>
          <a:p>
            <a:fld id="{47F597DD-8134-4286-B5FD-0A940F38BC87}" type="slidenum"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614"/>
          <a:stretch/>
        </p:blipFill>
        <p:spPr bwMode="auto">
          <a:xfrm>
            <a:off x="31603" y="951571"/>
            <a:ext cx="744721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663" b="1933"/>
          <a:stretch/>
        </p:blipFill>
        <p:spPr bwMode="auto">
          <a:xfrm>
            <a:off x="2498855" y="955931"/>
            <a:ext cx="2733738" cy="40237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7" y="951570"/>
            <a:ext cx="2826216" cy="40281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3572" y="955932"/>
            <a:ext cx="3059192" cy="39920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6452" y="969587"/>
            <a:ext cx="2797942" cy="39964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951570"/>
            <a:ext cx="2772346" cy="39964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3305" y="948792"/>
            <a:ext cx="2801808" cy="39964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 l="3773" t="5733" r="12037" b="8267"/>
          <a:stretch>
            <a:fillRect/>
          </a:stretch>
        </p:blipFill>
        <p:spPr bwMode="auto">
          <a:xfrm>
            <a:off x="4622444" y="1635646"/>
            <a:ext cx="414766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95490"/>
            <a:ext cx="7560840" cy="505145"/>
          </a:xfrm>
          <a:prstGeom prst="rect">
            <a:avLst/>
          </a:prstGeom>
          <a:effectLst/>
        </p:spPr>
        <p:txBody>
          <a:bodyPr lIns="104290" tIns="52145" rIns="104290" bIns="521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42899">
              <a:defRPr/>
            </a:pPr>
            <a:r>
              <a:rPr lang="ru-RU" sz="2800" b="1" dirty="0">
                <a:solidFill>
                  <a:srgbClr val="376092"/>
                </a:solidFill>
                <a:latin typeface="Arial" pitchFamily="34" charset="0"/>
                <a:ea typeface="+mn-ea"/>
                <a:cs typeface="Arial" pitchFamily="34" charset="0"/>
              </a:rPr>
              <a:t>Представление сведений в форме электронного документа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25084" r="14237" b="49446"/>
          <a:stretch/>
        </p:blipFill>
        <p:spPr bwMode="auto">
          <a:xfrm>
            <a:off x="251519" y="3147814"/>
            <a:ext cx="6284885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/>
          <a:srcRect l="3773" t="5733" r="12037" b="8267"/>
          <a:stretch>
            <a:fillRect/>
          </a:stretch>
        </p:blipFill>
        <p:spPr bwMode="auto">
          <a:xfrm rot="20149233">
            <a:off x="2270047" y="3583192"/>
            <a:ext cx="1982815" cy="92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76455" y="4047914"/>
            <a:ext cx="460007" cy="1081009"/>
          </a:xfrm>
        </p:spPr>
        <p:txBody>
          <a:bodyPr/>
          <a:lstStyle/>
          <a:p>
            <a:fld id="{47F597DD-8134-4286-B5FD-0A940F38BC87}" type="slidenum">
              <a:rPr lang="ru-RU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694" y="529462"/>
            <a:ext cx="7841041" cy="538841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900" dirty="0">
                <a:latin typeface="Calibri" panose="020F0502020204030204" pitchFamily="34" charset="0"/>
                <a:cs typeface="+mj-cs"/>
              </a:rPr>
              <a:t>Федеральный закон от 30.10.2017 № 312-ФЗ  </a:t>
            </a:r>
          </a:p>
          <a:p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+mj-cs"/>
              </a:rPr>
              <a:t>ВЗАИМОДЕЙСТВИЕ С многофункциональными центрами (с 29.04.2018) 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688598" y="4513446"/>
            <a:ext cx="1313402" cy="3918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ru-RU" sz="1400" cap="none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.</a:t>
            </a:r>
            <a:r>
              <a:rPr kumimoji="1" lang="ru-RU" sz="1400" cap="none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endParaRPr kumimoji="1" lang="ru-RU" sz="1400" cap="none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405415" y="3512683"/>
            <a:ext cx="2211819" cy="5353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1" lang="ru-RU" sz="1400" cap="none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324181" y="4550179"/>
            <a:ext cx="619712" cy="473898"/>
          </a:xfrm>
          <a:prstGeom prst="rect">
            <a:avLst/>
          </a:prstGeom>
        </p:spPr>
        <p:txBody>
          <a:bodyPr vert="horz" lIns="81212" tIns="40605" rIns="81212" bIns="40605" rtlCol="0" anchor="ctr">
            <a:normAutofit/>
          </a:bodyPr>
          <a:lstStyle/>
          <a:p>
            <a:fld id="{E20E89E6-FE54-4E13-859C-1FA908D70D39}" type="slidenum">
              <a:rPr lang="ru-RU" sz="2200" b="1">
                <a:latin typeface="Arial Narrow" panose="020B0606020202030204" pitchFamily="34" charset="0"/>
              </a:rPr>
              <a:pPr/>
              <a:t>6</a:t>
            </a:fld>
            <a:endParaRPr lang="ru-RU" sz="2200" b="1" dirty="0"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85047" y="2276692"/>
            <a:ext cx="1457993" cy="370390"/>
          </a:xfrm>
          <a:prstGeom prst="rect">
            <a:avLst/>
          </a:prstGeom>
        </p:spPr>
        <p:txBody>
          <a:bodyPr wrap="square" lIns="62008" tIns="31004" rIns="62008" bIns="31004">
            <a:spAutoFit/>
          </a:bodyPr>
          <a:lstStyle/>
          <a:p>
            <a:pPr algn="ctr">
              <a:defRPr/>
            </a:pPr>
            <a:r>
              <a:rPr lang="ru-RU" sz="1000" i="1" kern="0" dirty="0"/>
              <a:t>документы на бумаге, </a:t>
            </a:r>
          </a:p>
          <a:p>
            <a:pPr algn="ctr">
              <a:defRPr/>
            </a:pPr>
            <a:r>
              <a:rPr lang="ru-RU" sz="1000" i="1" kern="0" dirty="0"/>
              <a:t>изготовленные МФЦ</a:t>
            </a:r>
            <a:endParaRPr lang="ru-RU" sz="1000" i="1" kern="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150835" y="2352179"/>
            <a:ext cx="1547082" cy="524278"/>
          </a:xfrm>
          <a:prstGeom prst="rect">
            <a:avLst/>
          </a:prstGeom>
        </p:spPr>
        <p:txBody>
          <a:bodyPr wrap="square" lIns="62008" tIns="31004" rIns="62008" bIns="31004">
            <a:spAutoFit/>
          </a:bodyPr>
          <a:lstStyle/>
          <a:p>
            <a:pPr algn="ctr">
              <a:defRPr/>
            </a:pPr>
            <a:r>
              <a:rPr lang="ru-RU" sz="1000" i="1" kern="0" dirty="0"/>
              <a:t>документы с ЭП </a:t>
            </a:r>
            <a:endParaRPr lang="ru-RU" sz="1000" i="1" kern="0" dirty="0"/>
          </a:p>
          <a:p>
            <a:pPr algn="ctr">
              <a:defRPr/>
            </a:pPr>
            <a:r>
              <a:rPr lang="ru-RU" sz="1000" i="1" kern="0" dirty="0"/>
              <a:t>регистрирующего органа</a:t>
            </a:r>
            <a:endParaRPr lang="ru-RU" sz="1000" i="1" kern="0" dirty="0"/>
          </a:p>
        </p:txBody>
      </p:sp>
      <p:cxnSp>
        <p:nvCxnSpPr>
          <p:cNvPr id="52" name="AutoShape 31"/>
          <p:cNvCxnSpPr>
            <a:cxnSpLocks noChangeShapeType="1"/>
          </p:cNvCxnSpPr>
          <p:nvPr/>
        </p:nvCxnSpPr>
        <p:spPr bwMode="auto">
          <a:xfrm>
            <a:off x="4936255" y="2080217"/>
            <a:ext cx="1950436" cy="0"/>
          </a:xfrm>
          <a:prstGeom prst="straightConnector1">
            <a:avLst/>
          </a:prstGeom>
          <a:noFill/>
          <a:ln w="635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54" name="AutoShape 31"/>
          <p:cNvCxnSpPr>
            <a:cxnSpLocks noChangeShapeType="1"/>
          </p:cNvCxnSpPr>
          <p:nvPr/>
        </p:nvCxnSpPr>
        <p:spPr bwMode="auto">
          <a:xfrm flipH="1">
            <a:off x="4758819" y="2246184"/>
            <a:ext cx="1915676" cy="0"/>
          </a:xfrm>
          <a:prstGeom prst="straightConnector1">
            <a:avLst/>
          </a:prstGeom>
          <a:noFill/>
          <a:ln w="63500">
            <a:solidFill>
              <a:srgbClr val="0070C0"/>
            </a:solidFill>
            <a:round/>
            <a:headEnd/>
            <a:tailEnd type="triangle" w="med" len="med"/>
          </a:ln>
        </p:spPr>
      </p:cxnSp>
      <p:sp>
        <p:nvSpPr>
          <p:cNvPr id="55" name="Прямоугольник 54"/>
          <p:cNvSpPr/>
          <p:nvPr/>
        </p:nvSpPr>
        <p:spPr>
          <a:xfrm>
            <a:off x="5127413" y="1816751"/>
            <a:ext cx="1364964" cy="216502"/>
          </a:xfrm>
          <a:prstGeom prst="rect">
            <a:avLst/>
          </a:prstGeom>
        </p:spPr>
        <p:txBody>
          <a:bodyPr wrap="square" lIns="62008" tIns="31004" rIns="62008" bIns="3100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i="1" kern="0" dirty="0"/>
              <a:t>документы с ЭП </a:t>
            </a:r>
            <a:r>
              <a:rPr lang="ru-RU" sz="1000" i="1" kern="0" dirty="0"/>
              <a:t>МФЦ</a:t>
            </a:r>
            <a:endParaRPr lang="ru-RU" sz="1000" i="1" kern="0" dirty="0"/>
          </a:p>
        </p:txBody>
      </p:sp>
      <p:cxnSp>
        <p:nvCxnSpPr>
          <p:cNvPr id="60" name="AutoShape 31"/>
          <p:cNvCxnSpPr>
            <a:cxnSpLocks noChangeShapeType="1"/>
          </p:cNvCxnSpPr>
          <p:nvPr/>
        </p:nvCxnSpPr>
        <p:spPr bwMode="auto">
          <a:xfrm>
            <a:off x="1482298" y="2080217"/>
            <a:ext cx="1519702" cy="0"/>
          </a:xfrm>
          <a:prstGeom prst="straightConnector1">
            <a:avLst/>
          </a:prstGeom>
          <a:noFill/>
          <a:ln w="635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62" name="AutoShape 31"/>
          <p:cNvCxnSpPr>
            <a:cxnSpLocks noChangeShapeType="1"/>
          </p:cNvCxnSpPr>
          <p:nvPr/>
        </p:nvCxnSpPr>
        <p:spPr bwMode="auto">
          <a:xfrm flipH="1">
            <a:off x="1352085" y="2246183"/>
            <a:ext cx="1590954" cy="1"/>
          </a:xfrm>
          <a:prstGeom prst="straightConnector1">
            <a:avLst/>
          </a:prstGeom>
          <a:noFill/>
          <a:ln w="6350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64" name="Прямоугольник 63"/>
          <p:cNvSpPr/>
          <p:nvPr/>
        </p:nvSpPr>
        <p:spPr>
          <a:xfrm>
            <a:off x="1550777" y="1818253"/>
            <a:ext cx="1326532" cy="370390"/>
          </a:xfrm>
          <a:prstGeom prst="rect">
            <a:avLst/>
          </a:prstGeom>
        </p:spPr>
        <p:txBody>
          <a:bodyPr wrap="square" lIns="62008" tIns="31004" rIns="62008" bIns="3100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i="1" kern="0" dirty="0"/>
              <a:t>документы </a:t>
            </a:r>
            <a:r>
              <a:rPr lang="ru-RU" sz="1000" i="1" kern="0" dirty="0"/>
              <a:t>на бумаге</a:t>
            </a:r>
            <a:endParaRPr lang="ru-RU" sz="1000" i="1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4" y="1555610"/>
            <a:ext cx="818177" cy="12484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6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23" y="1609545"/>
            <a:ext cx="1551011" cy="11633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90" y="1816751"/>
            <a:ext cx="197295" cy="1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3" y="2350585"/>
            <a:ext cx="208621" cy="2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Облако 111"/>
          <p:cNvSpPr/>
          <p:nvPr/>
        </p:nvSpPr>
        <p:spPr>
          <a:xfrm>
            <a:off x="6923059" y="1585373"/>
            <a:ext cx="1910236" cy="145718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7" tIns="31099" rIns="62197" bIns="31099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900" b="1" cap="all" dirty="0">
                <a:solidFill>
                  <a:srgbClr val="005AA9"/>
                </a:solidFill>
                <a:latin typeface="Calibri" panose="020F0502020204030204" pitchFamily="34" charset="0"/>
                <a:ea typeface="+mj-ea"/>
                <a:cs typeface="+mj-cs"/>
              </a:rPr>
              <a:t>СМЭВ</a:t>
            </a: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30" y="3624256"/>
            <a:ext cx="2064758" cy="5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AutoShape 31"/>
          <p:cNvCxnSpPr>
            <a:cxnSpLocks noChangeShapeType="1"/>
          </p:cNvCxnSpPr>
          <p:nvPr/>
        </p:nvCxnSpPr>
        <p:spPr bwMode="auto">
          <a:xfrm flipH="1">
            <a:off x="5809895" y="2821500"/>
            <a:ext cx="1205151" cy="708735"/>
          </a:xfrm>
          <a:prstGeom prst="straightConnector1">
            <a:avLst/>
          </a:prstGeom>
          <a:noFill/>
          <a:ln w="6350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49" name="AutoShape 31"/>
          <p:cNvCxnSpPr>
            <a:cxnSpLocks noChangeShapeType="1"/>
          </p:cNvCxnSpPr>
          <p:nvPr/>
        </p:nvCxnSpPr>
        <p:spPr bwMode="auto">
          <a:xfrm flipV="1">
            <a:off x="6135582" y="2938585"/>
            <a:ext cx="1032379" cy="591650"/>
          </a:xfrm>
          <a:prstGeom prst="straightConnector1">
            <a:avLst/>
          </a:prstGeom>
          <a:noFill/>
          <a:ln w="63500">
            <a:solidFill>
              <a:srgbClr val="0070C0"/>
            </a:solidFill>
            <a:round/>
            <a:headEnd/>
            <a:tailEnd type="triangle" w="med" len="med"/>
          </a:ln>
        </p:spPr>
      </p:cxnSp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71" y="2938585"/>
            <a:ext cx="208621" cy="2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81" y="3289092"/>
            <a:ext cx="208621" cy="2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5" grpId="0"/>
      <p:bldP spid="64" grpId="0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695" y="529462"/>
            <a:ext cx="7841041" cy="538841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900" dirty="0">
                <a:latin typeface="Calibri" panose="020F0502020204030204" pitchFamily="34" charset="0"/>
              </a:rPr>
              <a:t>Федеральный закон от 30.10.2017 </a:t>
            </a:r>
            <a:r>
              <a:rPr lang="ru-RU" sz="1900" dirty="0">
                <a:latin typeface="Calibri" panose="020F0502020204030204" pitchFamily="34" charset="0"/>
              </a:rPr>
              <a:t>№ 312-ФЗ</a:t>
            </a:r>
            <a:endParaRPr lang="ru-RU" sz="1900" dirty="0">
              <a:latin typeface="Calibri" panose="020F0502020204030204" pitchFamily="34" charset="0"/>
            </a:endParaRPr>
          </a:p>
          <a:p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дополнительное представление документов как продолжение </a:t>
            </a:r>
          </a:p>
          <a:p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процедуры регистрации  (с  01.10.2018)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5716" y="1313452"/>
            <a:ext cx="4266385" cy="766071"/>
          </a:xfrm>
          <a:prstGeom prst="rect">
            <a:avLst/>
          </a:prstGeom>
        </p:spPr>
        <p:txBody>
          <a:bodyPr vert="horz" wrap="none" lIns="89576" tIns="44784" rIns="89576" bIns="44784" rtlCol="0" anchor="ctr">
            <a:noAutofit/>
          </a:bodyPr>
          <a:lstStyle/>
          <a:p>
            <a:pPr defTabSz="895684">
              <a:spcBef>
                <a:spcPct val="0"/>
              </a:spcBef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541" y="2305797"/>
            <a:ext cx="5741092" cy="565652"/>
          </a:xfrm>
          <a:prstGeom prst="rect">
            <a:avLst/>
          </a:prstGeom>
        </p:spPr>
        <p:txBody>
          <a:bodyPr vert="horz" lIns="81069" tIns="40530" rIns="81069" bIns="40530" rtlCol="0" anchor="t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600" cap="none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688598" y="4513446"/>
            <a:ext cx="1313402" cy="3918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ru-RU" sz="1400" cap="none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.</a:t>
            </a:r>
            <a:r>
              <a:rPr kumimoji="1" lang="ru-RU" sz="1400" cap="none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endParaRPr kumimoji="1" lang="ru-RU" sz="1400" cap="none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84360" y="4504813"/>
            <a:ext cx="1968744" cy="3918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1" lang="ru-RU" sz="1400" cap="none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707611" y="4512991"/>
            <a:ext cx="2293086" cy="3918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1" lang="ru-RU" sz="1400" cap="none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18197" y="3406001"/>
            <a:ext cx="2069187" cy="3918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1" lang="ru-RU" sz="1400" cap="none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324181" y="4550179"/>
            <a:ext cx="619712" cy="473898"/>
          </a:xfrm>
          <a:prstGeom prst="rect">
            <a:avLst/>
          </a:prstGeom>
        </p:spPr>
        <p:txBody>
          <a:bodyPr vert="horz" lIns="81212" tIns="40605" rIns="81212" bIns="40605" rtlCol="0" anchor="ctr">
            <a:normAutofit/>
          </a:bodyPr>
          <a:lstStyle/>
          <a:p>
            <a:r>
              <a:rPr lang="ru-RU" sz="2200" b="1" dirty="0" smtClean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5590" y="1063311"/>
            <a:ext cx="5387845" cy="538841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endParaRPr lang="ru-RU" sz="1900" dirty="0">
              <a:solidFill>
                <a:srgbClr val="002060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502" y="1377941"/>
            <a:ext cx="7754970" cy="1438724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600" dirty="0">
                <a:latin typeface="Calibri" panose="020F0502020204030204" pitchFamily="34" charset="0"/>
                <a:cs typeface="+mj-cs"/>
              </a:rPr>
              <a:t>Условия </a:t>
            </a:r>
            <a:endParaRPr lang="ru-RU" sz="1600" dirty="0">
              <a:latin typeface="Calibri" panose="020F0502020204030204" pitchFamily="34" charset="0"/>
              <a:cs typeface="+mj-cs"/>
            </a:endParaRPr>
          </a:p>
          <a:p>
            <a:endParaRPr lang="ru-RU" sz="700" dirty="0">
              <a:latin typeface="Calibri" panose="020F0502020204030204" pitchFamily="34" charset="0"/>
              <a:cs typeface="+mj-cs"/>
            </a:endParaRPr>
          </a:p>
          <a:p>
            <a:pPr marL="233241" indent="-233241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Устранение причин, которые послужили основанием для принятия решения об отказе в регистрации в соответствии с подпунктами «а», «Ц» (новое основание - несоблюдение формы и требований к оформлению документов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8522" y="2697627"/>
            <a:ext cx="7754970" cy="510901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marL="233241" indent="-233241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Решение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об отказе принято не более 3-х месяцев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назад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8522" y="3037250"/>
            <a:ext cx="7754970" cy="465176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marL="233241" indent="-233241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Решение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об отказа не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отменено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8522" y="3298091"/>
            <a:ext cx="7754970" cy="547216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marL="233241" indent="-233241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Без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повторной уплаты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госпошлины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522" y="3712574"/>
            <a:ext cx="7754970" cy="769512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marL="233241" indent="-233241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Без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повторного представления документов, которые имеются у регистрирующего органа в связи с принятием решения об отказе в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регистрации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522" y="4483382"/>
            <a:ext cx="7754970" cy="292601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marL="233241" indent="-233241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Однократное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дополнительное представление </a:t>
            </a: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документов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11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39" grpId="0"/>
      <p:bldP spid="40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695" y="529462"/>
            <a:ext cx="7841041" cy="538841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900" dirty="0">
                <a:latin typeface="Calibri" panose="020F0502020204030204" pitchFamily="34" charset="0"/>
              </a:rPr>
              <a:t>Федеральный закон от 30.10.2017 </a:t>
            </a:r>
            <a:r>
              <a:rPr lang="ru-RU" sz="1900" dirty="0">
                <a:latin typeface="Calibri" panose="020F0502020204030204" pitchFamily="34" charset="0"/>
              </a:rPr>
              <a:t>№ 312-ФЗ</a:t>
            </a:r>
            <a:endParaRPr lang="ru-RU" sz="1900" dirty="0">
              <a:latin typeface="Calibri" panose="020F0502020204030204" pitchFamily="34" charset="0"/>
            </a:endParaRPr>
          </a:p>
          <a:p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Получение информации о факте представления документов в регистрирующий орган в отношении ЮЛ или ИП на электронную почту </a:t>
            </a:r>
          </a:p>
          <a:p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(с  01.10.2018)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ru-RU" sz="1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5716" y="1313452"/>
            <a:ext cx="4266385" cy="766071"/>
          </a:xfrm>
          <a:prstGeom prst="rect">
            <a:avLst/>
          </a:prstGeom>
        </p:spPr>
        <p:txBody>
          <a:bodyPr vert="horz" wrap="none" lIns="89576" tIns="44784" rIns="89576" bIns="44784" rtlCol="0" anchor="ctr">
            <a:noAutofit/>
          </a:bodyPr>
          <a:lstStyle/>
          <a:p>
            <a:pPr defTabSz="895684">
              <a:spcBef>
                <a:spcPct val="0"/>
              </a:spcBef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541" y="2305797"/>
            <a:ext cx="5741092" cy="565652"/>
          </a:xfrm>
          <a:prstGeom prst="rect">
            <a:avLst/>
          </a:prstGeom>
        </p:spPr>
        <p:txBody>
          <a:bodyPr vert="horz" lIns="81069" tIns="40530" rIns="81069" bIns="40530" rtlCol="0" anchor="t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600" cap="none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688598" y="4513446"/>
            <a:ext cx="1313402" cy="3918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1" lang="ru-RU" sz="1400" cap="none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.</a:t>
            </a:r>
            <a:r>
              <a:rPr kumimoji="1" lang="ru-RU" sz="1400" cap="none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endParaRPr kumimoji="1" lang="ru-RU" sz="1400" cap="none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84360" y="4504813"/>
            <a:ext cx="1968744" cy="3918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1" lang="ru-RU" sz="1400" cap="none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707611" y="4512991"/>
            <a:ext cx="2293086" cy="3918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1" lang="ru-RU" sz="1400" cap="none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18197" y="3406001"/>
            <a:ext cx="2069187" cy="3918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1" lang="ru-RU" sz="1400" cap="none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324181" y="4550179"/>
            <a:ext cx="619712" cy="473898"/>
          </a:xfrm>
          <a:prstGeom prst="rect">
            <a:avLst/>
          </a:prstGeom>
        </p:spPr>
        <p:txBody>
          <a:bodyPr vert="horz" lIns="81212" tIns="40605" rIns="81212" bIns="40605" rtlCol="0" anchor="ctr">
            <a:normAutofit/>
          </a:bodyPr>
          <a:lstStyle/>
          <a:p>
            <a:r>
              <a:rPr lang="ru-RU" sz="2200" b="1" dirty="0" smtClean="0">
                <a:latin typeface="Arial Narrow" panose="020B0606020202030204" pitchFamily="34" charset="0"/>
              </a:rPr>
              <a:t>8</a:t>
            </a:r>
          </a:p>
          <a:p>
            <a:endParaRPr lang="ru-RU" sz="22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5590" y="1063311"/>
            <a:ext cx="5387845" cy="538841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endParaRPr lang="ru-RU" sz="1900" dirty="0">
              <a:solidFill>
                <a:srgbClr val="002060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41" y="1305515"/>
            <a:ext cx="7754970" cy="2784707"/>
          </a:xfrm>
          <a:prstGeom prst="rect">
            <a:avLst/>
          </a:prstGeom>
        </p:spPr>
        <p:txBody>
          <a:bodyPr vert="horz" lIns="71197" tIns="35601" rIns="71197" bIns="35601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54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endParaRPr lang="ru-RU" sz="1600" dirty="0">
              <a:latin typeface="Calibri" panose="020F0502020204030204" pitchFamily="34" charset="0"/>
              <a:cs typeface="+mj-cs"/>
            </a:endParaRPr>
          </a:p>
          <a:p>
            <a:r>
              <a:rPr lang="ru-RU" sz="1600" dirty="0">
                <a:latin typeface="Calibri" panose="020F0502020204030204" pitchFamily="34" charset="0"/>
                <a:cs typeface="+mj-cs"/>
              </a:rPr>
              <a:t>Условия </a:t>
            </a:r>
          </a:p>
          <a:p>
            <a:pPr marL="233241" indent="-233241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Любое заинтересованное лицо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33241" indent="-233241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в отношении любого ЮЛ и ИП </a:t>
            </a:r>
          </a:p>
          <a:p>
            <a:pPr marL="233241" indent="-233241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Заявка на сайте ФНС России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33241" indent="-233241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Информация направляется по адресу электронной почты</a:t>
            </a:r>
          </a:p>
          <a:p>
            <a:pPr marL="233241" indent="-233241">
              <a:buFont typeface="Wingdings" panose="05000000000000000000" pitchFamily="2" charset="2"/>
              <a:buChar char="ü"/>
            </a:pP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+mj-cs"/>
              </a:rPr>
              <a:t>РЕАЛИЗАЦИЯ </a:t>
            </a:r>
          </a:p>
          <a:p>
            <a:r>
              <a:rPr lang="ru-RU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Сервис на сайте ФНС России 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10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3"/>
          <p:cNvSpPr>
            <a:spLocks noGrp="1"/>
          </p:cNvSpPr>
          <p:nvPr>
            <p:ph idx="1"/>
          </p:nvPr>
        </p:nvSpPr>
        <p:spPr>
          <a:xfrm>
            <a:off x="822634" y="1205153"/>
            <a:ext cx="7320902" cy="3621940"/>
          </a:xfrm>
        </p:spPr>
        <p:txBody>
          <a:bodyPr/>
          <a:lstStyle/>
          <a:p>
            <a:pPr lvl="3" eaLnBrk="1" hangingPunct="1"/>
            <a:endParaRPr lang="ru-RU" altLang="ru-RU" smtClean="0"/>
          </a:p>
          <a:p>
            <a:pPr lvl="3" eaLnBrk="1" hangingPunct="1"/>
            <a:endParaRPr lang="ru-RU" altLang="ru-RU" smtClean="0"/>
          </a:p>
        </p:txBody>
      </p:sp>
      <p:sp>
        <p:nvSpPr>
          <p:cNvPr id="26627" name="Номер слайда 4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581346" indent="-223594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894378" indent="-178875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252129" indent="-178875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1609879" indent="-178875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1967630" indent="-178875" defTabSz="81612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325382" indent="-178875" defTabSz="81612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2683132" indent="-178875" defTabSz="81612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040883" indent="-178875" defTabSz="81612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61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100" dirty="0" smtClean="0">
                <a:solidFill>
                  <a:prstClr val="white"/>
                </a:solidFill>
              </a:rPr>
              <a:t>9</a:t>
            </a:r>
            <a:endParaRPr lang="ru-RU" altLang="ru-RU" sz="21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3582" y="2414626"/>
            <a:ext cx="3536836" cy="456969"/>
          </a:xfrm>
          <a:prstGeom prst="rect">
            <a:avLst/>
          </a:prstGeom>
        </p:spPr>
        <p:txBody>
          <a:bodyPr wrap="none" lIns="71550" tIns="35775" rIns="71550" bIns="35775">
            <a:spAutoFit/>
          </a:bodyPr>
          <a:lstStyle/>
          <a:p>
            <a:pPr marL="268314" indent="-268314" algn="ctr" defTabSz="816174"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ru-RU" sz="2500" b="1" dirty="0">
                <a:solidFill>
                  <a:srgbClr val="034E93"/>
                </a:solidFill>
                <a:cs typeface="Arial" pitchFamily="34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504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10521</TotalTime>
  <Words>416</Words>
  <Application>Microsoft Office PowerPoint</Application>
  <PresentationFormat>Экран (16:9)</PresentationFormat>
  <Paragraphs>81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17_Специальное оформление</vt:lpstr>
      <vt:lpstr>Present_FNS2012_A4</vt:lpstr>
      <vt:lpstr>1_Present_FNS2012_A4</vt:lpstr>
      <vt:lpstr>Вступительное слово заместителя руководителя  Управления Федеральной налоговой службы по Удмуртской Республике  Марка Феликсовича Каменщикова</vt:lpstr>
      <vt:lpstr>Создание Единого регистрационного центра на территории Удмуртской Республики</vt:lpstr>
      <vt:lpstr>Темп роста количества вновь зарегистрированных юридических лиц и индивидуальных предпринимателей в Удмуртской Республике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Воронова Светлана Анатольевна</dc:creator>
  <cp:lastModifiedBy>Заитова Надежда Петровна</cp:lastModifiedBy>
  <cp:revision>749</cp:revision>
  <cp:lastPrinted>2016-02-09T07:11:38Z</cp:lastPrinted>
  <dcterms:created xsi:type="dcterms:W3CDTF">2013-10-15T07:15:37Z</dcterms:created>
  <dcterms:modified xsi:type="dcterms:W3CDTF">2018-08-24T07:31:51Z</dcterms:modified>
</cp:coreProperties>
</file>